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imes New Roman Bold" charset="1" panose="02020803070505020304"/>
      <p:regular r:id="rId30"/>
    </p:embeddedFont>
    <p:embeddedFont>
      <p:font typeface="Times New Roman" charset="1" panose="02020603050405020304"/>
      <p:regular r:id="rId31"/>
    </p:embeddedFont>
    <p:embeddedFont>
      <p:font typeface="Calibri (MS) Bold" charset="1" panose="020F0702030404030204"/>
      <p:regular r:id="rId32"/>
    </p:embeddedFont>
    <p:embeddedFont>
      <p:font typeface="Crimson Pro" charset="1" panose="00000000000000000000"/>
      <p:regular r:id="rId33"/>
    </p:embeddedFont>
    <p:embeddedFont>
      <p:font typeface="Repo Bold Bold" charset="1" panose="020005030400000200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gif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1.png" Type="http://schemas.openxmlformats.org/officeDocument/2006/relationships/image"/><Relationship Id="rId11" Target="../media/image72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gif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841" y="-17309"/>
            <a:ext cx="2092017" cy="2092017"/>
          </a:xfrm>
          <a:custGeom>
            <a:avLst/>
            <a:gdLst/>
            <a:ahLst/>
            <a:cxnLst/>
            <a:rect r="r" b="b" t="t" l="l"/>
            <a:pathLst>
              <a:path h="2092017" w="2092017">
                <a:moveTo>
                  <a:pt x="0" y="0"/>
                </a:moveTo>
                <a:lnTo>
                  <a:pt x="2092017" y="0"/>
                </a:lnTo>
                <a:lnTo>
                  <a:pt x="2092017" y="2092018"/>
                </a:lnTo>
                <a:lnTo>
                  <a:pt x="0" y="209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4" id="4"/>
          <p:cNvSpPr/>
          <p:nvPr/>
        </p:nvSpPr>
        <p:spPr>
          <a:xfrm flipH="true" flipV="false" rot="0">
            <a:off x="5597842" y="3307673"/>
            <a:ext cx="11408554" cy="12831707"/>
          </a:xfrm>
          <a:custGeom>
            <a:avLst/>
            <a:gdLst/>
            <a:ahLst/>
            <a:cxnLst/>
            <a:rect r="r" b="b" t="t" l="l"/>
            <a:pathLst>
              <a:path h="12831707" w="11408554">
                <a:moveTo>
                  <a:pt x="11408554" y="0"/>
                </a:moveTo>
                <a:lnTo>
                  <a:pt x="0" y="0"/>
                </a:lnTo>
                <a:lnTo>
                  <a:pt x="0" y="12831706"/>
                </a:lnTo>
                <a:lnTo>
                  <a:pt x="11408554" y="12831706"/>
                </a:lnTo>
                <a:lnTo>
                  <a:pt x="11408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3929" y="653330"/>
            <a:ext cx="11557666" cy="265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4"/>
              </a:lnSpc>
            </a:pPr>
            <a:r>
              <a:rPr lang="en-US" b="true" sz="5174">
                <a:solidFill>
                  <a:srgbClr val="1B1B1B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XÂY DỰNG ỨNG DỤNG QUẢN LÝ ĐĂNG  KÝ VÉ XE TRỰC TUYẾN TẠI CÔNG TY CỔ PHẦN XE KHÁCH PHƯƠNG TRANG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7667548" y="7235517"/>
            <a:ext cx="322520" cy="322520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2876067">
            <a:off x="12848118" y="5941581"/>
            <a:ext cx="454703" cy="454703"/>
          </a:xfrm>
          <a:custGeom>
            <a:avLst/>
            <a:gdLst/>
            <a:ahLst/>
            <a:cxnLst/>
            <a:rect r="r" b="b" t="t" l="l"/>
            <a:pathLst>
              <a:path h="454703" w="454703">
                <a:moveTo>
                  <a:pt x="0" y="0"/>
                </a:moveTo>
                <a:lnTo>
                  <a:pt x="454703" y="0"/>
                </a:lnTo>
                <a:lnTo>
                  <a:pt x="454703" y="454704"/>
                </a:lnTo>
                <a:lnTo>
                  <a:pt x="0" y="454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170242" y="3652859"/>
            <a:ext cx="263753" cy="263753"/>
            <a:chOff x="0" y="0"/>
            <a:chExt cx="1708150" cy="17081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2876067">
            <a:off x="17348372" y="4259343"/>
            <a:ext cx="264617" cy="264617"/>
          </a:xfrm>
          <a:custGeom>
            <a:avLst/>
            <a:gdLst/>
            <a:ahLst/>
            <a:cxnLst/>
            <a:rect r="r" b="b" t="t" l="l"/>
            <a:pathLst>
              <a:path h="264617" w="264617">
                <a:moveTo>
                  <a:pt x="0" y="0"/>
                </a:moveTo>
                <a:lnTo>
                  <a:pt x="264617" y="0"/>
                </a:lnTo>
                <a:lnTo>
                  <a:pt x="264617" y="264617"/>
                </a:lnTo>
                <a:lnTo>
                  <a:pt x="0" y="2646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241297" y="5163359"/>
            <a:ext cx="4733005" cy="18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4"/>
              </a:lnSpc>
            </a:pPr>
            <a:r>
              <a:rPr lang="en-US" sz="4145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NHÓM 15</a:t>
            </a:r>
          </a:p>
          <a:p>
            <a:pPr algn="l">
              <a:lnSpc>
                <a:spcPts val="4544"/>
              </a:lnSpc>
            </a:pPr>
            <a:r>
              <a:rPr lang="en-US" sz="32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Phan Thị Ái My</a:t>
            </a:r>
          </a:p>
          <a:p>
            <a:pPr algn="l">
              <a:lnSpc>
                <a:spcPts val="4544"/>
              </a:lnSpc>
              <a:spcBef>
                <a:spcPct val="0"/>
              </a:spcBef>
            </a:pPr>
            <a:r>
              <a:rPr lang="en-US" sz="324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Huỳnh Hữu Hoàng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32992" y="1241152"/>
            <a:ext cx="13584513" cy="5280980"/>
          </a:xfrm>
          <a:custGeom>
            <a:avLst/>
            <a:gdLst/>
            <a:ahLst/>
            <a:cxnLst/>
            <a:rect r="r" b="b" t="t" l="l"/>
            <a:pathLst>
              <a:path h="5280980" w="13584513">
                <a:moveTo>
                  <a:pt x="0" y="0"/>
                </a:moveTo>
                <a:lnTo>
                  <a:pt x="13584514" y="0"/>
                </a:lnTo>
                <a:lnTo>
                  <a:pt x="13584514" y="5280980"/>
                </a:lnTo>
                <a:lnTo>
                  <a:pt x="0" y="528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46238" y="133949"/>
            <a:ext cx="6995523" cy="110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2"/>
              </a:lnSpc>
            </a:pPr>
            <a:r>
              <a:rPr lang="en-US" sz="6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1538" y="7883087"/>
            <a:ext cx="8023975" cy="77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2"/>
              </a:lnSpc>
            </a:pPr>
            <a:r>
              <a:rPr lang="en-US" sz="4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 tổng quan của dự án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7224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520657" y="828309"/>
            <a:ext cx="11370116" cy="5017064"/>
          </a:xfrm>
          <a:custGeom>
            <a:avLst/>
            <a:gdLst/>
            <a:ahLst/>
            <a:cxnLst/>
            <a:rect r="r" b="b" t="t" l="l"/>
            <a:pathLst>
              <a:path h="5017064" w="11370116">
                <a:moveTo>
                  <a:pt x="0" y="0"/>
                </a:moveTo>
                <a:lnTo>
                  <a:pt x="11370117" y="0"/>
                </a:lnTo>
                <a:lnTo>
                  <a:pt x="11370117" y="5017064"/>
                </a:lnTo>
                <a:lnTo>
                  <a:pt x="0" y="501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20657" y="5845373"/>
            <a:ext cx="11370116" cy="3396822"/>
          </a:xfrm>
          <a:custGeom>
            <a:avLst/>
            <a:gdLst/>
            <a:ahLst/>
            <a:cxnLst/>
            <a:rect r="r" b="b" t="t" l="l"/>
            <a:pathLst>
              <a:path h="3396822" w="11370116">
                <a:moveTo>
                  <a:pt x="0" y="0"/>
                </a:moveTo>
                <a:lnTo>
                  <a:pt x="11370117" y="0"/>
                </a:lnTo>
                <a:lnTo>
                  <a:pt x="11370117" y="3396822"/>
                </a:lnTo>
                <a:lnTo>
                  <a:pt x="0" y="3396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4531" y="-78503"/>
            <a:ext cx="6995523" cy="110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2"/>
              </a:lnSpc>
            </a:pPr>
            <a:r>
              <a:rPr lang="en-US" sz="6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413" y="2836378"/>
            <a:ext cx="1496001" cy="392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96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 tổng quan từng nhiệm vụ của dự án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46685" y="7547648"/>
            <a:ext cx="14794629" cy="1793849"/>
          </a:xfrm>
          <a:custGeom>
            <a:avLst/>
            <a:gdLst/>
            <a:ahLst/>
            <a:cxnLst/>
            <a:rect r="r" b="b" t="t" l="l"/>
            <a:pathLst>
              <a:path h="1793849" w="14794629">
                <a:moveTo>
                  <a:pt x="0" y="0"/>
                </a:moveTo>
                <a:lnTo>
                  <a:pt x="14794630" y="0"/>
                </a:lnTo>
                <a:lnTo>
                  <a:pt x="14794630" y="1793849"/>
                </a:lnTo>
                <a:lnTo>
                  <a:pt x="0" y="1793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3511" y="2894725"/>
            <a:ext cx="11100978" cy="4497551"/>
          </a:xfrm>
          <a:custGeom>
            <a:avLst/>
            <a:gdLst/>
            <a:ahLst/>
            <a:cxnLst/>
            <a:rect r="r" b="b" t="t" l="l"/>
            <a:pathLst>
              <a:path h="4497551" w="11100978">
                <a:moveTo>
                  <a:pt x="0" y="0"/>
                </a:moveTo>
                <a:lnTo>
                  <a:pt x="11100978" y="0"/>
                </a:lnTo>
                <a:lnTo>
                  <a:pt x="11100978" y="4497550"/>
                </a:lnTo>
                <a:lnTo>
                  <a:pt x="0" y="4497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6931" y="73897"/>
            <a:ext cx="6995523" cy="110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2"/>
              </a:lnSpc>
            </a:pPr>
            <a:r>
              <a:rPr lang="en-US" sz="6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9256" y="1733032"/>
            <a:ext cx="8818880" cy="64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96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 tổng quan từng người của dự án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03315" y="2295197"/>
            <a:ext cx="12152759" cy="5696606"/>
          </a:xfrm>
          <a:custGeom>
            <a:avLst/>
            <a:gdLst/>
            <a:ahLst/>
            <a:cxnLst/>
            <a:rect r="r" b="b" t="t" l="l"/>
            <a:pathLst>
              <a:path h="5696606" w="12152759">
                <a:moveTo>
                  <a:pt x="0" y="0"/>
                </a:moveTo>
                <a:lnTo>
                  <a:pt x="12152759" y="0"/>
                </a:lnTo>
                <a:lnTo>
                  <a:pt x="12152759" y="5696606"/>
                </a:lnTo>
                <a:lnTo>
                  <a:pt x="0" y="569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931" y="73897"/>
            <a:ext cx="6995523" cy="110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2"/>
              </a:lnSpc>
            </a:pPr>
            <a:r>
              <a:rPr lang="en-US" sz="6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120" y="1133475"/>
            <a:ext cx="8818880" cy="64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96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Đánh giá tiến độ &amp; chi phí dự 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974" y="3238500"/>
            <a:ext cx="4355903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Dự án hiện tại bị chậm tiến độ nhẹ do EV &lt; PV (chậm tương đương 1.100 USD).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1B1B1B"/>
                </a:solidFill>
                <a:latin typeface="Crimson Pro"/>
                <a:ea typeface="Crimson Pro"/>
                <a:cs typeface="Crimson Pro"/>
                <a:sym typeface="Crimson Pro"/>
              </a:rPr>
              <a:t>Chỉ số SPI = 0.97 &lt; 1 cho thấy hiệu suất tiến độ chưa đạt mức tối ưu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858748" y="2510290"/>
            <a:ext cx="9738776" cy="6748010"/>
          </a:xfrm>
          <a:custGeom>
            <a:avLst/>
            <a:gdLst/>
            <a:ahLst/>
            <a:cxnLst/>
            <a:rect r="r" b="b" t="t" l="l"/>
            <a:pathLst>
              <a:path h="6748010" w="9738776">
                <a:moveTo>
                  <a:pt x="0" y="0"/>
                </a:moveTo>
                <a:lnTo>
                  <a:pt x="9738776" y="0"/>
                </a:lnTo>
                <a:lnTo>
                  <a:pt x="9738776" y="6748010"/>
                </a:lnTo>
                <a:lnTo>
                  <a:pt x="0" y="6748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16931" y="73897"/>
            <a:ext cx="6995523" cy="110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2"/>
              </a:lnSpc>
            </a:pPr>
            <a:r>
              <a:rPr lang="en-US" sz="6766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BIỂU ĐỒ PHỤ TẢI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9256" y="1733032"/>
            <a:ext cx="8818880" cy="64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96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Biểu đồ phụ tải theo nhân sự: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354486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518503" y="143951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49250" y="932514"/>
            <a:ext cx="9789500" cy="8421972"/>
          </a:xfrm>
          <a:custGeom>
            <a:avLst/>
            <a:gdLst/>
            <a:ahLst/>
            <a:cxnLst/>
            <a:rect r="r" b="b" t="t" l="l"/>
            <a:pathLst>
              <a:path h="8421972" w="9789500">
                <a:moveTo>
                  <a:pt x="0" y="0"/>
                </a:moveTo>
                <a:lnTo>
                  <a:pt x="9789500" y="0"/>
                </a:lnTo>
                <a:lnTo>
                  <a:pt x="9789500" y="8421972"/>
                </a:lnTo>
                <a:lnTo>
                  <a:pt x="0" y="8421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88277" y="67751"/>
            <a:ext cx="742028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620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USECASE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1276" y="2469825"/>
            <a:ext cx="6222724" cy="6021991"/>
          </a:xfrm>
          <a:custGeom>
            <a:avLst/>
            <a:gdLst/>
            <a:ahLst/>
            <a:cxnLst/>
            <a:rect r="r" b="b" t="t" l="l"/>
            <a:pathLst>
              <a:path h="6021991" w="6222724">
                <a:moveTo>
                  <a:pt x="0" y="0"/>
                </a:moveTo>
                <a:lnTo>
                  <a:pt x="6222724" y="0"/>
                </a:lnTo>
                <a:lnTo>
                  <a:pt x="6222724" y="6021992"/>
                </a:lnTo>
                <a:lnTo>
                  <a:pt x="0" y="6021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5837" y="2510523"/>
            <a:ext cx="6410828" cy="5940596"/>
          </a:xfrm>
          <a:custGeom>
            <a:avLst/>
            <a:gdLst/>
            <a:ahLst/>
            <a:cxnLst/>
            <a:rect r="r" b="b" t="t" l="l"/>
            <a:pathLst>
              <a:path h="5940596" w="6410828">
                <a:moveTo>
                  <a:pt x="0" y="0"/>
                </a:moveTo>
                <a:lnTo>
                  <a:pt x="6410828" y="0"/>
                </a:lnTo>
                <a:lnTo>
                  <a:pt x="6410828" y="5940596"/>
                </a:lnTo>
                <a:lnTo>
                  <a:pt x="0" y="5940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55920" y="80473"/>
            <a:ext cx="2376159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71194" y="1656062"/>
            <a:ext cx="3614971" cy="51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20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Đăng nhập, Đăng ký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6780" y="3207124"/>
            <a:ext cx="5709913" cy="4306200"/>
          </a:xfrm>
          <a:custGeom>
            <a:avLst/>
            <a:gdLst/>
            <a:ahLst/>
            <a:cxnLst/>
            <a:rect r="r" b="b" t="t" l="l"/>
            <a:pathLst>
              <a:path h="4306200" w="5709913">
                <a:moveTo>
                  <a:pt x="0" y="0"/>
                </a:moveTo>
                <a:lnTo>
                  <a:pt x="5709913" y="0"/>
                </a:lnTo>
                <a:lnTo>
                  <a:pt x="5709913" y="4306200"/>
                </a:lnTo>
                <a:lnTo>
                  <a:pt x="0" y="4306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56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26339" y="2773676"/>
            <a:ext cx="6564491" cy="4739649"/>
          </a:xfrm>
          <a:custGeom>
            <a:avLst/>
            <a:gdLst/>
            <a:ahLst/>
            <a:cxnLst/>
            <a:rect r="r" b="b" t="t" l="l"/>
            <a:pathLst>
              <a:path h="4739649" w="6564491">
                <a:moveTo>
                  <a:pt x="0" y="0"/>
                </a:moveTo>
                <a:lnTo>
                  <a:pt x="6564491" y="0"/>
                </a:lnTo>
                <a:lnTo>
                  <a:pt x="6564491" y="4739648"/>
                </a:lnTo>
                <a:lnTo>
                  <a:pt x="0" y="47396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917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90477" y="2600696"/>
            <a:ext cx="4877182" cy="5085608"/>
          </a:xfrm>
          <a:custGeom>
            <a:avLst/>
            <a:gdLst/>
            <a:ahLst/>
            <a:cxnLst/>
            <a:rect r="r" b="b" t="t" l="l"/>
            <a:pathLst>
              <a:path h="5085608" w="4877182">
                <a:moveTo>
                  <a:pt x="0" y="0"/>
                </a:moveTo>
                <a:lnTo>
                  <a:pt x="4877181" y="0"/>
                </a:lnTo>
                <a:lnTo>
                  <a:pt x="4877181" y="5085608"/>
                </a:lnTo>
                <a:lnTo>
                  <a:pt x="0" y="508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55920" y="80473"/>
            <a:ext cx="2376159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23024" y="1545940"/>
            <a:ext cx="3483621" cy="59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</a:pPr>
            <a:r>
              <a:rPr lang="en-US" sz="3675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Quên mật khẩu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7774" y="3365791"/>
            <a:ext cx="7696173" cy="2299232"/>
          </a:xfrm>
          <a:custGeom>
            <a:avLst/>
            <a:gdLst/>
            <a:ahLst/>
            <a:cxnLst/>
            <a:rect r="r" b="b" t="t" l="l"/>
            <a:pathLst>
              <a:path h="2299232" w="7696173">
                <a:moveTo>
                  <a:pt x="0" y="0"/>
                </a:moveTo>
                <a:lnTo>
                  <a:pt x="7696173" y="0"/>
                </a:lnTo>
                <a:lnTo>
                  <a:pt x="7696173" y="2299232"/>
                </a:lnTo>
                <a:lnTo>
                  <a:pt x="0" y="229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6467" y="5807898"/>
            <a:ext cx="7638788" cy="2291636"/>
          </a:xfrm>
          <a:custGeom>
            <a:avLst/>
            <a:gdLst/>
            <a:ahLst/>
            <a:cxnLst/>
            <a:rect r="r" b="b" t="t" l="l"/>
            <a:pathLst>
              <a:path h="2291636" w="7638788">
                <a:moveTo>
                  <a:pt x="0" y="0"/>
                </a:moveTo>
                <a:lnTo>
                  <a:pt x="7638788" y="0"/>
                </a:lnTo>
                <a:lnTo>
                  <a:pt x="7638788" y="2291636"/>
                </a:lnTo>
                <a:lnTo>
                  <a:pt x="0" y="22916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3391" y="3440030"/>
            <a:ext cx="9175228" cy="4449986"/>
          </a:xfrm>
          <a:custGeom>
            <a:avLst/>
            <a:gdLst/>
            <a:ahLst/>
            <a:cxnLst/>
            <a:rect r="r" b="b" t="t" l="l"/>
            <a:pathLst>
              <a:path h="4449986" w="9175228">
                <a:moveTo>
                  <a:pt x="0" y="0"/>
                </a:moveTo>
                <a:lnTo>
                  <a:pt x="9175229" y="0"/>
                </a:lnTo>
                <a:lnTo>
                  <a:pt x="9175229" y="4449986"/>
                </a:lnTo>
                <a:lnTo>
                  <a:pt x="0" y="4449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58717" y="80473"/>
            <a:ext cx="2185153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8050" y="2508205"/>
            <a:ext cx="3026486" cy="515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0"/>
              </a:lnSpc>
            </a:pPr>
            <a:r>
              <a:rPr lang="en-US" sz="320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Tìm kiếm chuyến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8752" y="3449701"/>
            <a:ext cx="8240821" cy="4295528"/>
          </a:xfrm>
          <a:custGeom>
            <a:avLst/>
            <a:gdLst/>
            <a:ahLst/>
            <a:cxnLst/>
            <a:rect r="r" b="b" t="t" l="l"/>
            <a:pathLst>
              <a:path h="4295528" w="8240821">
                <a:moveTo>
                  <a:pt x="0" y="0"/>
                </a:moveTo>
                <a:lnTo>
                  <a:pt x="8240822" y="0"/>
                </a:lnTo>
                <a:lnTo>
                  <a:pt x="8240822" y="4295528"/>
                </a:lnTo>
                <a:lnTo>
                  <a:pt x="0" y="4295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88611" y="4047805"/>
            <a:ext cx="4025552" cy="3099318"/>
          </a:xfrm>
          <a:custGeom>
            <a:avLst/>
            <a:gdLst/>
            <a:ahLst/>
            <a:cxnLst/>
            <a:rect r="r" b="b" t="t" l="l"/>
            <a:pathLst>
              <a:path h="3099318" w="4025552">
                <a:moveTo>
                  <a:pt x="0" y="0"/>
                </a:moveTo>
                <a:lnTo>
                  <a:pt x="4025552" y="0"/>
                </a:lnTo>
                <a:lnTo>
                  <a:pt x="4025552" y="3099319"/>
                </a:lnTo>
                <a:lnTo>
                  <a:pt x="0" y="309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43200" y="2897097"/>
            <a:ext cx="4434154" cy="4848131"/>
          </a:xfrm>
          <a:custGeom>
            <a:avLst/>
            <a:gdLst/>
            <a:ahLst/>
            <a:cxnLst/>
            <a:rect r="r" b="b" t="t" l="l"/>
            <a:pathLst>
              <a:path h="4848131" w="4434154">
                <a:moveTo>
                  <a:pt x="0" y="0"/>
                </a:moveTo>
                <a:lnTo>
                  <a:pt x="4434154" y="0"/>
                </a:lnTo>
                <a:lnTo>
                  <a:pt x="4434154" y="4848132"/>
                </a:lnTo>
                <a:lnTo>
                  <a:pt x="0" y="4848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31549" y="80473"/>
            <a:ext cx="2314124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04558" y="2024989"/>
            <a:ext cx="3684782" cy="538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0"/>
              </a:lnSpc>
            </a:pPr>
            <a:r>
              <a:rPr lang="en-US" sz="329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Đặt vé &amp; Thanh toán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7667548" y="7235517"/>
            <a:ext cx="322520" cy="322520"/>
            <a:chOff x="0" y="0"/>
            <a:chExt cx="1708150" cy="17081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2876067">
            <a:off x="12848118" y="5941581"/>
            <a:ext cx="454703" cy="454703"/>
          </a:xfrm>
          <a:custGeom>
            <a:avLst/>
            <a:gdLst/>
            <a:ahLst/>
            <a:cxnLst/>
            <a:rect r="r" b="b" t="t" l="l"/>
            <a:pathLst>
              <a:path h="454703" w="454703">
                <a:moveTo>
                  <a:pt x="0" y="0"/>
                </a:moveTo>
                <a:lnTo>
                  <a:pt x="454703" y="0"/>
                </a:lnTo>
                <a:lnTo>
                  <a:pt x="454703" y="454704"/>
                </a:lnTo>
                <a:lnTo>
                  <a:pt x="0" y="454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70242" y="3652859"/>
            <a:ext cx="263753" cy="263753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2876067">
            <a:off x="17348372" y="4259343"/>
            <a:ext cx="264617" cy="264617"/>
          </a:xfrm>
          <a:custGeom>
            <a:avLst/>
            <a:gdLst/>
            <a:ahLst/>
            <a:cxnLst/>
            <a:rect r="r" b="b" t="t" l="l"/>
            <a:pathLst>
              <a:path h="264617" w="264617">
                <a:moveTo>
                  <a:pt x="0" y="0"/>
                </a:moveTo>
                <a:lnTo>
                  <a:pt x="264617" y="0"/>
                </a:lnTo>
                <a:lnTo>
                  <a:pt x="264617" y="264617"/>
                </a:lnTo>
                <a:lnTo>
                  <a:pt x="0" y="264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28700" y="456643"/>
            <a:ext cx="5753187" cy="639243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308879" y="6970051"/>
            <a:ext cx="2620232" cy="1877039"/>
          </a:xfrm>
          <a:custGeom>
            <a:avLst/>
            <a:gdLst/>
            <a:ahLst/>
            <a:cxnLst/>
            <a:rect r="r" b="b" t="t" l="l"/>
            <a:pathLst>
              <a:path h="1877039" w="2620232">
                <a:moveTo>
                  <a:pt x="0" y="0"/>
                </a:moveTo>
                <a:lnTo>
                  <a:pt x="2620232" y="0"/>
                </a:lnTo>
                <a:lnTo>
                  <a:pt x="2620232" y="1877039"/>
                </a:lnTo>
                <a:lnTo>
                  <a:pt x="0" y="18770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86189" y="85168"/>
            <a:ext cx="9697505" cy="180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84"/>
              </a:lnSpc>
              <a:spcBef>
                <a:spcPct val="0"/>
              </a:spcBef>
            </a:pPr>
            <a:r>
              <a:rPr lang="en-US" b="true" sz="9488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Nội dung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76602" y="2066076"/>
            <a:ext cx="6707091" cy="556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Tổng quan dự án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Bản tôn chỉ dự án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Phân rã công việc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Sơ đồ Gantt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Sơ đồ Pert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Chi phí dự án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Biểu đồ phụ tải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Usecase</a:t>
            </a:r>
          </a:p>
          <a:p>
            <a:pPr algn="l" marL="671952" indent="-335976" lvl="1">
              <a:lnSpc>
                <a:spcPts val="4357"/>
              </a:lnSpc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  <a:p>
            <a:pPr algn="l" marL="671952" indent="-335976" lvl="1">
              <a:lnSpc>
                <a:spcPts val="4357"/>
              </a:lnSpc>
              <a:spcBef>
                <a:spcPct val="0"/>
              </a:spcBef>
              <a:buAutoNum type="arabicPeriod" startAt="1"/>
            </a:pPr>
            <a:r>
              <a:rPr lang="en-US" b="true" sz="3112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luận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4723" y="2740867"/>
            <a:ext cx="4714641" cy="3639875"/>
          </a:xfrm>
          <a:custGeom>
            <a:avLst/>
            <a:gdLst/>
            <a:ahLst/>
            <a:cxnLst/>
            <a:rect r="r" b="b" t="t" l="l"/>
            <a:pathLst>
              <a:path h="3639875" w="4714641">
                <a:moveTo>
                  <a:pt x="0" y="0"/>
                </a:moveTo>
                <a:lnTo>
                  <a:pt x="4714641" y="0"/>
                </a:lnTo>
                <a:lnTo>
                  <a:pt x="4714641" y="3639875"/>
                </a:lnTo>
                <a:lnTo>
                  <a:pt x="0" y="36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98495" y="2705332"/>
            <a:ext cx="4956680" cy="3465353"/>
          </a:xfrm>
          <a:custGeom>
            <a:avLst/>
            <a:gdLst/>
            <a:ahLst/>
            <a:cxnLst/>
            <a:rect r="r" b="b" t="t" l="l"/>
            <a:pathLst>
              <a:path h="3465353" w="4956680">
                <a:moveTo>
                  <a:pt x="0" y="0"/>
                </a:moveTo>
                <a:lnTo>
                  <a:pt x="4956680" y="0"/>
                </a:lnTo>
                <a:lnTo>
                  <a:pt x="4956680" y="3465353"/>
                </a:lnTo>
                <a:lnTo>
                  <a:pt x="0" y="3465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71341" y="2705332"/>
            <a:ext cx="4933909" cy="3512011"/>
          </a:xfrm>
          <a:custGeom>
            <a:avLst/>
            <a:gdLst/>
            <a:ahLst/>
            <a:cxnLst/>
            <a:rect r="r" b="b" t="t" l="l"/>
            <a:pathLst>
              <a:path h="3512011" w="4933909">
                <a:moveTo>
                  <a:pt x="0" y="0"/>
                </a:moveTo>
                <a:lnTo>
                  <a:pt x="4933908" y="0"/>
                </a:lnTo>
                <a:lnTo>
                  <a:pt x="4933908" y="3512010"/>
                </a:lnTo>
                <a:lnTo>
                  <a:pt x="0" y="3512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98495" y="6380742"/>
            <a:ext cx="4985101" cy="2587324"/>
          </a:xfrm>
          <a:custGeom>
            <a:avLst/>
            <a:gdLst/>
            <a:ahLst/>
            <a:cxnLst/>
            <a:rect r="r" b="b" t="t" l="l"/>
            <a:pathLst>
              <a:path h="2587324" w="4985101">
                <a:moveTo>
                  <a:pt x="0" y="0"/>
                </a:moveTo>
                <a:lnTo>
                  <a:pt x="4985101" y="0"/>
                </a:lnTo>
                <a:lnTo>
                  <a:pt x="4985101" y="2587325"/>
                </a:lnTo>
                <a:lnTo>
                  <a:pt x="0" y="2587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14991" y="291552"/>
            <a:ext cx="2130580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49494" y="2024989"/>
            <a:ext cx="4654682" cy="5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332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Quản lý thông tin cá nhân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6498" y="2421150"/>
            <a:ext cx="4373988" cy="3467206"/>
          </a:xfrm>
          <a:custGeom>
            <a:avLst/>
            <a:gdLst/>
            <a:ahLst/>
            <a:cxnLst/>
            <a:rect r="r" b="b" t="t" l="l"/>
            <a:pathLst>
              <a:path h="3467206" w="4373988">
                <a:moveTo>
                  <a:pt x="0" y="0"/>
                </a:moveTo>
                <a:lnTo>
                  <a:pt x="4373988" y="0"/>
                </a:lnTo>
                <a:lnTo>
                  <a:pt x="4373988" y="3467206"/>
                </a:lnTo>
                <a:lnTo>
                  <a:pt x="0" y="3467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630" t="-68750" r="-101630" b="-636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1090" y="3684237"/>
            <a:ext cx="4209261" cy="3001595"/>
          </a:xfrm>
          <a:custGeom>
            <a:avLst/>
            <a:gdLst/>
            <a:ahLst/>
            <a:cxnLst/>
            <a:rect r="r" b="b" t="t" l="l"/>
            <a:pathLst>
              <a:path h="3001595" w="4209261">
                <a:moveTo>
                  <a:pt x="0" y="0"/>
                </a:moveTo>
                <a:lnTo>
                  <a:pt x="4209261" y="0"/>
                </a:lnTo>
                <a:lnTo>
                  <a:pt x="4209261" y="3001595"/>
                </a:lnTo>
                <a:lnTo>
                  <a:pt x="0" y="3001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70" t="0" r="-325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58893" y="4031717"/>
            <a:ext cx="4529107" cy="2223566"/>
          </a:xfrm>
          <a:custGeom>
            <a:avLst/>
            <a:gdLst/>
            <a:ahLst/>
            <a:cxnLst/>
            <a:rect r="r" b="b" t="t" l="l"/>
            <a:pathLst>
              <a:path h="2223566" w="4529107">
                <a:moveTo>
                  <a:pt x="0" y="0"/>
                </a:moveTo>
                <a:lnTo>
                  <a:pt x="4529107" y="0"/>
                </a:lnTo>
                <a:lnTo>
                  <a:pt x="4529107" y="2223566"/>
                </a:lnTo>
                <a:lnTo>
                  <a:pt x="0" y="2223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0624" y="6255283"/>
            <a:ext cx="3345736" cy="1371752"/>
          </a:xfrm>
          <a:custGeom>
            <a:avLst/>
            <a:gdLst/>
            <a:ahLst/>
            <a:cxnLst/>
            <a:rect r="r" b="b" t="t" l="l"/>
            <a:pathLst>
              <a:path h="1371752" w="3345736">
                <a:moveTo>
                  <a:pt x="0" y="0"/>
                </a:moveTo>
                <a:lnTo>
                  <a:pt x="3345736" y="0"/>
                </a:lnTo>
                <a:lnTo>
                  <a:pt x="3345736" y="1371752"/>
                </a:lnTo>
                <a:lnTo>
                  <a:pt x="0" y="137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933361" y="1950634"/>
            <a:ext cx="4387345" cy="5934622"/>
          </a:xfrm>
          <a:custGeom>
            <a:avLst/>
            <a:gdLst/>
            <a:ahLst/>
            <a:cxnLst/>
            <a:rect r="r" b="b" t="t" l="l"/>
            <a:pathLst>
              <a:path h="5934622" w="4387345">
                <a:moveTo>
                  <a:pt x="0" y="0"/>
                </a:moveTo>
                <a:lnTo>
                  <a:pt x="4387345" y="0"/>
                </a:lnTo>
                <a:lnTo>
                  <a:pt x="4387345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867738" y="80473"/>
            <a:ext cx="2228265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71194" y="1094482"/>
            <a:ext cx="3221354" cy="5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332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 cứu, xác thực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3141509"/>
            <a:ext cx="11301259" cy="4605263"/>
          </a:xfrm>
          <a:custGeom>
            <a:avLst/>
            <a:gdLst/>
            <a:ahLst/>
            <a:cxnLst/>
            <a:rect r="r" b="b" t="t" l="l"/>
            <a:pathLst>
              <a:path h="4605263" w="11301259">
                <a:moveTo>
                  <a:pt x="0" y="0"/>
                </a:moveTo>
                <a:lnTo>
                  <a:pt x="11301258" y="0"/>
                </a:lnTo>
                <a:lnTo>
                  <a:pt x="11301258" y="4605263"/>
                </a:lnTo>
                <a:lnTo>
                  <a:pt x="0" y="46052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01347" y="80473"/>
            <a:ext cx="2485306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012862" y="2153960"/>
            <a:ext cx="4569934" cy="53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2"/>
              </a:lnSpc>
            </a:pPr>
            <a:r>
              <a:rPr lang="en-US" sz="332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Quản lý dành cho Admin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true" flipV="false" rot="0">
            <a:off x="0" y="-501472"/>
            <a:ext cx="2688938" cy="2806292"/>
          </a:xfrm>
          <a:custGeom>
            <a:avLst/>
            <a:gdLst/>
            <a:ahLst/>
            <a:cxnLst/>
            <a:rect r="r" b="b" t="t" l="l"/>
            <a:pathLst>
              <a:path h="2806292" w="2688938">
                <a:moveTo>
                  <a:pt x="2688938" y="0"/>
                </a:moveTo>
                <a:lnTo>
                  <a:pt x="0" y="0"/>
                </a:lnTo>
                <a:lnTo>
                  <a:pt x="0" y="2806292"/>
                </a:lnTo>
                <a:lnTo>
                  <a:pt x="2688938" y="2806292"/>
                </a:lnTo>
                <a:lnTo>
                  <a:pt x="26889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41098" y="825474"/>
            <a:ext cx="350719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9"/>
              </a:lnSpc>
            </a:pPr>
            <a:r>
              <a:rPr lang="en-US" sz="669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LUẬN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19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4390" y="2836401"/>
            <a:ext cx="8711805" cy="5021946"/>
            <a:chOff x="0" y="0"/>
            <a:chExt cx="11615740" cy="66959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161574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4E65D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Tổng kết: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31728"/>
              <a:ext cx="11615740" cy="566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Hệ thống đặt vé xe trực tuyến được xây dựng đã đáp ứng đầy đủ các chức năng cốt lõi như: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Tìm kiếm chuyến xe theo nhu cầu người dùng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Chọn ghế theo thời gian thực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Đặt vé và xử lý thanh toán tiện lợi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Tự động sinh mã QR và mã đặt vé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Quản lý thông tin vé trực quan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76195" y="2836401"/>
            <a:ext cx="8711805" cy="3421746"/>
            <a:chOff x="0" y="0"/>
            <a:chExt cx="11615740" cy="45623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1161574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4E65D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Hướng phát triển trong tương lai: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31728"/>
              <a:ext cx="11615740" cy="353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Tích hợp ví điện tử thực tế (MoMo, VNPay…)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Thêm đánh giá người dùng &amp; lịch sử giao dịch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Thêm</a:t>
              </a: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 tính năng hoàn vé / đổi vé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Triể</a:t>
              </a: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 khai check-in QR realtime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719682" y="5143500"/>
            <a:ext cx="3367139" cy="3696063"/>
            <a:chOff x="0" y="0"/>
            <a:chExt cx="4489519" cy="49280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0191" cy="3794723"/>
            </a:xfrm>
            <a:custGeom>
              <a:avLst/>
              <a:gdLst/>
              <a:ahLst/>
              <a:cxnLst/>
              <a:rect r="r" b="b" t="t" l="l"/>
              <a:pathLst>
                <a:path h="3794723" w="2870191">
                  <a:moveTo>
                    <a:pt x="0" y="0"/>
                  </a:moveTo>
                  <a:lnTo>
                    <a:pt x="2870191" y="0"/>
                  </a:lnTo>
                  <a:lnTo>
                    <a:pt x="2870191" y="3794723"/>
                  </a:lnTo>
                  <a:lnTo>
                    <a:pt x="0" y="3794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93538" y="585757"/>
              <a:ext cx="2870191" cy="3794723"/>
            </a:xfrm>
            <a:custGeom>
              <a:avLst/>
              <a:gdLst/>
              <a:ahLst/>
              <a:cxnLst/>
              <a:rect r="r" b="b" t="t" l="l"/>
              <a:pathLst>
                <a:path h="3794723" w="2870191">
                  <a:moveTo>
                    <a:pt x="0" y="0"/>
                  </a:moveTo>
                  <a:lnTo>
                    <a:pt x="2870191" y="0"/>
                  </a:lnTo>
                  <a:lnTo>
                    <a:pt x="2870191" y="3794723"/>
                  </a:lnTo>
                  <a:lnTo>
                    <a:pt x="0" y="3794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19328" y="1133361"/>
              <a:ext cx="2870191" cy="3794723"/>
            </a:xfrm>
            <a:custGeom>
              <a:avLst/>
              <a:gdLst/>
              <a:ahLst/>
              <a:cxnLst/>
              <a:rect r="r" b="b" t="t" l="l"/>
              <a:pathLst>
                <a:path h="3794723" w="2870191">
                  <a:moveTo>
                    <a:pt x="0" y="0"/>
                  </a:moveTo>
                  <a:lnTo>
                    <a:pt x="2870191" y="0"/>
                  </a:lnTo>
                  <a:lnTo>
                    <a:pt x="2870191" y="3794723"/>
                  </a:lnTo>
                  <a:lnTo>
                    <a:pt x="0" y="3794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9223231" y="8895219"/>
            <a:ext cx="11552272" cy="1596314"/>
          </a:xfrm>
          <a:custGeom>
            <a:avLst/>
            <a:gdLst/>
            <a:ahLst/>
            <a:cxnLst/>
            <a:rect r="r" b="b" t="t" l="l"/>
            <a:pathLst>
              <a:path h="1596314" w="11552272">
                <a:moveTo>
                  <a:pt x="11552272" y="0"/>
                </a:moveTo>
                <a:lnTo>
                  <a:pt x="0" y="0"/>
                </a:lnTo>
                <a:lnTo>
                  <a:pt x="0" y="1596314"/>
                </a:lnTo>
                <a:lnTo>
                  <a:pt x="11552272" y="1596314"/>
                </a:lnTo>
                <a:lnTo>
                  <a:pt x="115522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649686" y="-149539"/>
            <a:ext cx="11546413" cy="1595504"/>
          </a:xfrm>
          <a:custGeom>
            <a:avLst/>
            <a:gdLst/>
            <a:ahLst/>
            <a:cxnLst/>
            <a:rect r="r" b="b" t="t" l="l"/>
            <a:pathLst>
              <a:path h="1595504" w="11546413">
                <a:moveTo>
                  <a:pt x="11546413" y="0"/>
                </a:moveTo>
                <a:lnTo>
                  <a:pt x="0" y="0"/>
                </a:lnTo>
                <a:lnTo>
                  <a:pt x="0" y="1595505"/>
                </a:lnTo>
                <a:lnTo>
                  <a:pt x="11546413" y="1595505"/>
                </a:lnTo>
                <a:lnTo>
                  <a:pt x="115464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91967">
            <a:off x="4366081" y="1559751"/>
            <a:ext cx="1707111" cy="1555022"/>
          </a:xfrm>
          <a:custGeom>
            <a:avLst/>
            <a:gdLst/>
            <a:ahLst/>
            <a:cxnLst/>
            <a:rect r="r" b="b" t="t" l="l"/>
            <a:pathLst>
              <a:path h="1555022" w="1707111">
                <a:moveTo>
                  <a:pt x="0" y="0"/>
                </a:moveTo>
                <a:lnTo>
                  <a:pt x="1707110" y="0"/>
                </a:lnTo>
                <a:lnTo>
                  <a:pt x="1707110" y="1555023"/>
                </a:lnTo>
                <a:lnTo>
                  <a:pt x="0" y="155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129629">
            <a:off x="1060741" y="5640826"/>
            <a:ext cx="3895386" cy="4128059"/>
          </a:xfrm>
          <a:custGeom>
            <a:avLst/>
            <a:gdLst/>
            <a:ahLst/>
            <a:cxnLst/>
            <a:rect r="r" b="b" t="t" l="l"/>
            <a:pathLst>
              <a:path h="4128059" w="3895386">
                <a:moveTo>
                  <a:pt x="0" y="4128058"/>
                </a:moveTo>
                <a:lnTo>
                  <a:pt x="3895386" y="4128058"/>
                </a:lnTo>
                <a:lnTo>
                  <a:pt x="3895386" y="0"/>
                </a:lnTo>
                <a:lnTo>
                  <a:pt x="0" y="0"/>
                </a:lnTo>
                <a:lnTo>
                  <a:pt x="0" y="41280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68932">
            <a:off x="15591427" y="5685088"/>
            <a:ext cx="1480813" cy="2123030"/>
          </a:xfrm>
          <a:custGeom>
            <a:avLst/>
            <a:gdLst/>
            <a:ahLst/>
            <a:cxnLst/>
            <a:rect r="r" b="b" t="t" l="l"/>
            <a:pathLst>
              <a:path h="2123030" w="1480813">
                <a:moveTo>
                  <a:pt x="0" y="0"/>
                </a:moveTo>
                <a:lnTo>
                  <a:pt x="1480813" y="0"/>
                </a:lnTo>
                <a:lnTo>
                  <a:pt x="1480813" y="2123030"/>
                </a:lnTo>
                <a:lnTo>
                  <a:pt x="0" y="21230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3521" y="3420725"/>
            <a:ext cx="9952531" cy="2501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52"/>
              </a:lnSpc>
              <a:spcBef>
                <a:spcPct val="0"/>
              </a:spcBef>
            </a:pPr>
            <a:r>
              <a:rPr lang="en-US" b="true" sz="14394">
                <a:solidFill>
                  <a:srgbClr val="4E65D9"/>
                </a:solidFill>
                <a:latin typeface="Repo Bold Bold"/>
                <a:ea typeface="Repo Bold Bold"/>
                <a:cs typeface="Repo Bold Bold"/>
                <a:sym typeface="Repo Bold Bold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2063408" y="907859"/>
            <a:ext cx="5871919" cy="14951645"/>
          </a:xfrm>
          <a:custGeom>
            <a:avLst/>
            <a:gdLst/>
            <a:ahLst/>
            <a:cxnLst/>
            <a:rect r="r" b="b" t="t" l="l"/>
            <a:pathLst>
              <a:path h="14951645" w="5871919">
                <a:moveTo>
                  <a:pt x="5871918" y="0"/>
                </a:moveTo>
                <a:lnTo>
                  <a:pt x="0" y="0"/>
                </a:lnTo>
                <a:lnTo>
                  <a:pt x="0" y="14951645"/>
                </a:lnTo>
                <a:lnTo>
                  <a:pt x="5871918" y="14951645"/>
                </a:lnTo>
                <a:lnTo>
                  <a:pt x="587191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80819" y="-740797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7"/>
                </a:lnTo>
                <a:lnTo>
                  <a:pt x="0" y="17694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518503" y="143951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655829" y="9276328"/>
            <a:ext cx="351483" cy="351483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2876067">
            <a:off x="508784" y="8738977"/>
            <a:ext cx="371467" cy="371467"/>
          </a:xfrm>
          <a:custGeom>
            <a:avLst/>
            <a:gdLst/>
            <a:ahLst/>
            <a:cxnLst/>
            <a:rect r="r" b="b" t="t" l="l"/>
            <a:pathLst>
              <a:path h="371467" w="371467">
                <a:moveTo>
                  <a:pt x="0" y="0"/>
                </a:moveTo>
                <a:lnTo>
                  <a:pt x="371467" y="0"/>
                </a:lnTo>
                <a:lnTo>
                  <a:pt x="371467" y="371467"/>
                </a:lnTo>
                <a:lnTo>
                  <a:pt x="0" y="371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960222" y="9654109"/>
            <a:ext cx="218133" cy="218133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32195" y="1320999"/>
            <a:ext cx="8711805" cy="3955146"/>
            <a:chOff x="0" y="0"/>
            <a:chExt cx="11615740" cy="52735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1615740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4E65D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Bối cảnh &amp; Thực trạng hiện nay: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31728"/>
              <a:ext cx="11615740" cy="424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Việc mua vé trực tiếp tại quầy gây mất thời gian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Dễ xảy ra quá tải, chen lấn vào mùa lễ – Tết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Khó kiểm soát số lượng vé, ghế và doanh thu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Người dùng mong muốn trải nghiệm đặt vé nhanh – tiện lợi – minh bạch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1320999"/>
            <a:ext cx="9314927" cy="3981021"/>
            <a:chOff x="0" y="0"/>
            <a:chExt cx="12419902" cy="53080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23825"/>
              <a:ext cx="1241990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4E65D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Mục tiêu: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6228"/>
              <a:ext cx="12419902" cy="4241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Hỗ trợ khách hàng đặt vé trực tuyến ở mọi nơi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H</a:t>
              </a: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iển thị ghế trống theo thời gian thực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Cung cấp mã QR cho vé điện tử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Hỗ trợ quản trị viên quản lý tuyến xe, chuyến xe, vé và doanh thu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231545" y="67751"/>
            <a:ext cx="742028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TỔNG QUAN DỰ ÁN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32195" y="5129042"/>
            <a:ext cx="9314927" cy="3447621"/>
            <a:chOff x="0" y="0"/>
            <a:chExt cx="12419902" cy="459682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23825"/>
              <a:ext cx="12419902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4E65D9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Lý do chọn đề tài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066228"/>
              <a:ext cx="12419902" cy="353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Xu hướng chuyển đổi số trong quản lý vận tải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Gia tăng trải nghiệm khách hàng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Hỗ trợ doanh nghiệp tối ưu hóa quy trình vận hành</a:t>
              </a:r>
            </a:p>
            <a:p>
              <a:pPr algn="l" marL="647700" indent="-323850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1B1B1B"/>
                  </a:solidFill>
                  <a:latin typeface="Crimson Pro"/>
                  <a:ea typeface="Crimson Pro"/>
                  <a:cs typeface="Crimson Pro"/>
                  <a:sym typeface="Crimson Pro"/>
                </a:rPr>
                <a:t>Ứng dụng để rèn luyện kỹ năng fullstack thực tế</a:t>
              </a:r>
            </a:p>
            <a:p>
              <a:pPr algn="l"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96806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2876067">
            <a:off x="16417024" y="1222146"/>
            <a:ext cx="578743" cy="578743"/>
          </a:xfrm>
          <a:custGeom>
            <a:avLst/>
            <a:gdLst/>
            <a:ahLst/>
            <a:cxnLst/>
            <a:rect r="r" b="b" t="t" l="l"/>
            <a:pathLst>
              <a:path h="578743" w="578743">
                <a:moveTo>
                  <a:pt x="0" y="0"/>
                </a:moveTo>
                <a:lnTo>
                  <a:pt x="578742" y="0"/>
                </a:lnTo>
                <a:lnTo>
                  <a:pt x="578742" y="578743"/>
                </a:lnTo>
                <a:lnTo>
                  <a:pt x="0" y="578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59364" y="9481085"/>
            <a:ext cx="1611830" cy="161183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6883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6883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4E65D9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18503" y="7198569"/>
            <a:ext cx="1769497" cy="1769497"/>
          </a:xfrm>
          <a:custGeom>
            <a:avLst/>
            <a:gdLst/>
            <a:ahLst/>
            <a:cxnLst/>
            <a:rect r="r" b="b" t="t" l="l"/>
            <a:pathLst>
              <a:path h="1769497" w="1769497">
                <a:moveTo>
                  <a:pt x="0" y="0"/>
                </a:moveTo>
                <a:lnTo>
                  <a:pt x="1769497" y="0"/>
                </a:lnTo>
                <a:lnTo>
                  <a:pt x="1769497" y="1769498"/>
                </a:lnTo>
                <a:lnTo>
                  <a:pt x="0" y="176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807049" y="5861209"/>
            <a:ext cx="3497777" cy="3147999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true" flipV="false" rot="0">
            <a:off x="1790" y="-698753"/>
            <a:ext cx="2688938" cy="2806292"/>
          </a:xfrm>
          <a:custGeom>
            <a:avLst/>
            <a:gdLst/>
            <a:ahLst/>
            <a:cxnLst/>
            <a:rect r="r" b="b" t="t" l="l"/>
            <a:pathLst>
              <a:path h="2806292" w="2688938">
                <a:moveTo>
                  <a:pt x="2688938" y="0"/>
                </a:moveTo>
                <a:lnTo>
                  <a:pt x="0" y="0"/>
                </a:lnTo>
                <a:lnTo>
                  <a:pt x="0" y="2806292"/>
                </a:lnTo>
                <a:lnTo>
                  <a:pt x="2688938" y="2806292"/>
                </a:lnTo>
                <a:lnTo>
                  <a:pt x="26889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92154" y="3120279"/>
            <a:ext cx="4854639" cy="2595329"/>
          </a:xfrm>
          <a:custGeom>
            <a:avLst/>
            <a:gdLst/>
            <a:ahLst/>
            <a:cxnLst/>
            <a:rect r="r" b="b" t="t" l="l"/>
            <a:pathLst>
              <a:path h="2595329" w="4854639">
                <a:moveTo>
                  <a:pt x="0" y="0"/>
                </a:moveTo>
                <a:lnTo>
                  <a:pt x="4854639" y="0"/>
                </a:lnTo>
                <a:lnTo>
                  <a:pt x="4854639" y="2595328"/>
                </a:lnTo>
                <a:lnTo>
                  <a:pt x="0" y="25953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217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1276" y="3120279"/>
            <a:ext cx="4200739" cy="2595329"/>
          </a:xfrm>
          <a:custGeom>
            <a:avLst/>
            <a:gdLst/>
            <a:ahLst/>
            <a:cxnLst/>
            <a:rect r="r" b="b" t="t" l="l"/>
            <a:pathLst>
              <a:path h="2595329" w="4200739">
                <a:moveTo>
                  <a:pt x="0" y="0"/>
                </a:moveTo>
                <a:lnTo>
                  <a:pt x="4200740" y="0"/>
                </a:lnTo>
                <a:lnTo>
                  <a:pt x="4200740" y="2595328"/>
                </a:lnTo>
                <a:lnTo>
                  <a:pt x="0" y="2595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7615" r="0" b="-242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80193" y="3120279"/>
            <a:ext cx="4942666" cy="2582543"/>
          </a:xfrm>
          <a:custGeom>
            <a:avLst/>
            <a:gdLst/>
            <a:ahLst/>
            <a:cxnLst/>
            <a:rect r="r" b="b" t="t" l="l"/>
            <a:pathLst>
              <a:path h="2582543" w="4942666">
                <a:moveTo>
                  <a:pt x="0" y="0"/>
                </a:moveTo>
                <a:lnTo>
                  <a:pt x="4942667" y="0"/>
                </a:lnTo>
                <a:lnTo>
                  <a:pt x="4942667" y="2582543"/>
                </a:lnTo>
                <a:lnTo>
                  <a:pt x="0" y="25825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90728" y="6004015"/>
            <a:ext cx="3452423" cy="2675645"/>
          </a:xfrm>
          <a:custGeom>
            <a:avLst/>
            <a:gdLst/>
            <a:ahLst/>
            <a:cxnLst/>
            <a:rect r="r" b="b" t="t" l="l"/>
            <a:pathLst>
              <a:path h="2675645" w="3452423">
                <a:moveTo>
                  <a:pt x="0" y="0"/>
                </a:moveTo>
                <a:lnTo>
                  <a:pt x="3452423" y="0"/>
                </a:lnTo>
                <a:lnTo>
                  <a:pt x="3452423" y="2675644"/>
                </a:lnTo>
                <a:lnTo>
                  <a:pt x="0" y="2675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47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10679" y="6004015"/>
            <a:ext cx="4017589" cy="2675645"/>
          </a:xfrm>
          <a:custGeom>
            <a:avLst/>
            <a:gdLst/>
            <a:ahLst/>
            <a:cxnLst/>
            <a:rect r="r" b="b" t="t" l="l"/>
            <a:pathLst>
              <a:path h="2675645" w="4017589">
                <a:moveTo>
                  <a:pt x="0" y="0"/>
                </a:moveTo>
                <a:lnTo>
                  <a:pt x="4017589" y="0"/>
                </a:lnTo>
                <a:lnTo>
                  <a:pt x="4017589" y="2675644"/>
                </a:lnTo>
                <a:lnTo>
                  <a:pt x="0" y="2675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019" r="0" b="-959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094993" y="6004015"/>
            <a:ext cx="4260880" cy="2675645"/>
          </a:xfrm>
          <a:custGeom>
            <a:avLst/>
            <a:gdLst/>
            <a:ahLst/>
            <a:cxnLst/>
            <a:rect r="r" b="b" t="t" l="l"/>
            <a:pathLst>
              <a:path h="2675645" w="4260880">
                <a:moveTo>
                  <a:pt x="0" y="0"/>
                </a:moveTo>
                <a:lnTo>
                  <a:pt x="4260881" y="0"/>
                </a:lnTo>
                <a:lnTo>
                  <a:pt x="4260881" y="2675644"/>
                </a:lnTo>
                <a:lnTo>
                  <a:pt x="0" y="2675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041" t="0" r="-16549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662016" y="155119"/>
            <a:ext cx="6818701" cy="1022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4"/>
              </a:lnSpc>
            </a:pPr>
            <a:r>
              <a:rPr lang="en-US" sz="624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TỔNG QUAN DỰ ÁN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58625" y="2059914"/>
            <a:ext cx="7954639" cy="7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công cụ và ngôn ngữ sử dụng: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416246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447098" y="5957567"/>
            <a:ext cx="5950376" cy="3300733"/>
          </a:xfrm>
          <a:custGeom>
            <a:avLst/>
            <a:gdLst/>
            <a:ahLst/>
            <a:cxnLst/>
            <a:rect r="r" b="b" t="t" l="l"/>
            <a:pathLst>
              <a:path h="3300733" w="5950376">
                <a:moveTo>
                  <a:pt x="0" y="0"/>
                </a:moveTo>
                <a:lnTo>
                  <a:pt x="5950376" y="0"/>
                </a:lnTo>
                <a:lnTo>
                  <a:pt x="5950376" y="3300733"/>
                </a:lnTo>
                <a:lnTo>
                  <a:pt x="0" y="3300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7" r="0" b="-42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19822" y="1337635"/>
            <a:ext cx="5944847" cy="2498223"/>
          </a:xfrm>
          <a:custGeom>
            <a:avLst/>
            <a:gdLst/>
            <a:ahLst/>
            <a:cxnLst/>
            <a:rect r="r" b="b" t="t" l="l"/>
            <a:pathLst>
              <a:path h="2498223" w="5944847">
                <a:moveTo>
                  <a:pt x="0" y="0"/>
                </a:moveTo>
                <a:lnTo>
                  <a:pt x="5944847" y="0"/>
                </a:lnTo>
                <a:lnTo>
                  <a:pt x="5944847" y="2498224"/>
                </a:lnTo>
                <a:lnTo>
                  <a:pt x="0" y="2498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19822" y="3908730"/>
            <a:ext cx="5944847" cy="1939290"/>
          </a:xfrm>
          <a:custGeom>
            <a:avLst/>
            <a:gdLst/>
            <a:ahLst/>
            <a:cxnLst/>
            <a:rect r="r" b="b" t="t" l="l"/>
            <a:pathLst>
              <a:path h="1939290" w="5944847">
                <a:moveTo>
                  <a:pt x="0" y="0"/>
                </a:moveTo>
                <a:lnTo>
                  <a:pt x="5944847" y="0"/>
                </a:lnTo>
                <a:lnTo>
                  <a:pt x="5944847" y="1939290"/>
                </a:lnTo>
                <a:lnTo>
                  <a:pt x="0" y="19392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9822" y="5947834"/>
            <a:ext cx="5944847" cy="3484349"/>
          </a:xfrm>
          <a:custGeom>
            <a:avLst/>
            <a:gdLst/>
            <a:ahLst/>
            <a:cxnLst/>
            <a:rect r="r" b="b" t="t" l="l"/>
            <a:pathLst>
              <a:path h="3484349" w="5944847">
                <a:moveTo>
                  <a:pt x="0" y="0"/>
                </a:moveTo>
                <a:lnTo>
                  <a:pt x="5944847" y="0"/>
                </a:lnTo>
                <a:lnTo>
                  <a:pt x="5944847" y="3484349"/>
                </a:lnTo>
                <a:lnTo>
                  <a:pt x="0" y="3484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78" r="0" b="-3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7098" y="1286253"/>
            <a:ext cx="6011701" cy="4480814"/>
          </a:xfrm>
          <a:custGeom>
            <a:avLst/>
            <a:gdLst/>
            <a:ahLst/>
            <a:cxnLst/>
            <a:rect r="r" b="b" t="t" l="l"/>
            <a:pathLst>
              <a:path h="4480814" w="6011701">
                <a:moveTo>
                  <a:pt x="0" y="0"/>
                </a:moveTo>
                <a:lnTo>
                  <a:pt x="6011701" y="0"/>
                </a:lnTo>
                <a:lnTo>
                  <a:pt x="6011701" y="4480814"/>
                </a:lnTo>
                <a:lnTo>
                  <a:pt x="0" y="4480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6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545" y="67751"/>
            <a:ext cx="742028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620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BẢN TÔN CHỈ DỰ ÁN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310594" y="1346749"/>
            <a:ext cx="5604917" cy="4547801"/>
          </a:xfrm>
          <a:custGeom>
            <a:avLst/>
            <a:gdLst/>
            <a:ahLst/>
            <a:cxnLst/>
            <a:rect r="r" b="b" t="t" l="l"/>
            <a:pathLst>
              <a:path h="4547801" w="5604917">
                <a:moveTo>
                  <a:pt x="0" y="0"/>
                </a:moveTo>
                <a:lnTo>
                  <a:pt x="5604917" y="0"/>
                </a:lnTo>
                <a:lnTo>
                  <a:pt x="5604917" y="4547801"/>
                </a:lnTo>
                <a:lnTo>
                  <a:pt x="0" y="4547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1542" y="6161250"/>
            <a:ext cx="5604917" cy="1835719"/>
          </a:xfrm>
          <a:custGeom>
            <a:avLst/>
            <a:gdLst/>
            <a:ahLst/>
            <a:cxnLst/>
            <a:rect r="r" b="b" t="t" l="l"/>
            <a:pathLst>
              <a:path h="1835719" w="5604917">
                <a:moveTo>
                  <a:pt x="0" y="0"/>
                </a:moveTo>
                <a:lnTo>
                  <a:pt x="5604916" y="0"/>
                </a:lnTo>
                <a:lnTo>
                  <a:pt x="5604916" y="1835719"/>
                </a:lnTo>
                <a:lnTo>
                  <a:pt x="0" y="1835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92201" y="1346749"/>
            <a:ext cx="5903928" cy="2081208"/>
          </a:xfrm>
          <a:custGeom>
            <a:avLst/>
            <a:gdLst/>
            <a:ahLst/>
            <a:cxnLst/>
            <a:rect r="r" b="b" t="t" l="l"/>
            <a:pathLst>
              <a:path h="2081208" w="5903928">
                <a:moveTo>
                  <a:pt x="0" y="0"/>
                </a:moveTo>
                <a:lnTo>
                  <a:pt x="5903928" y="0"/>
                </a:lnTo>
                <a:lnTo>
                  <a:pt x="5903928" y="2081208"/>
                </a:lnTo>
                <a:lnTo>
                  <a:pt x="0" y="208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83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6132" y="1346749"/>
            <a:ext cx="5595435" cy="3440193"/>
          </a:xfrm>
          <a:custGeom>
            <a:avLst/>
            <a:gdLst/>
            <a:ahLst/>
            <a:cxnLst/>
            <a:rect r="r" b="b" t="t" l="l"/>
            <a:pathLst>
              <a:path h="3440193" w="5595435">
                <a:moveTo>
                  <a:pt x="0" y="0"/>
                </a:moveTo>
                <a:lnTo>
                  <a:pt x="5595435" y="0"/>
                </a:lnTo>
                <a:lnTo>
                  <a:pt x="5595435" y="3440193"/>
                </a:lnTo>
                <a:lnTo>
                  <a:pt x="0" y="34401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5" r="0" b="-19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6132" y="5053642"/>
            <a:ext cx="5595435" cy="3704640"/>
          </a:xfrm>
          <a:custGeom>
            <a:avLst/>
            <a:gdLst/>
            <a:ahLst/>
            <a:cxnLst/>
            <a:rect r="r" b="b" t="t" l="l"/>
            <a:pathLst>
              <a:path h="3704640" w="5595435">
                <a:moveTo>
                  <a:pt x="0" y="0"/>
                </a:moveTo>
                <a:lnTo>
                  <a:pt x="5595435" y="0"/>
                </a:lnTo>
                <a:lnTo>
                  <a:pt x="5595435" y="3704640"/>
                </a:lnTo>
                <a:lnTo>
                  <a:pt x="0" y="37046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8631" y="3620650"/>
            <a:ext cx="5871068" cy="924982"/>
          </a:xfrm>
          <a:custGeom>
            <a:avLst/>
            <a:gdLst/>
            <a:ahLst/>
            <a:cxnLst/>
            <a:rect r="r" b="b" t="t" l="l"/>
            <a:pathLst>
              <a:path h="924982" w="5871068">
                <a:moveTo>
                  <a:pt x="0" y="0"/>
                </a:moveTo>
                <a:lnTo>
                  <a:pt x="5871067" y="0"/>
                </a:lnTo>
                <a:lnTo>
                  <a:pt x="5871067" y="924982"/>
                </a:lnTo>
                <a:lnTo>
                  <a:pt x="0" y="9249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545" y="67751"/>
            <a:ext cx="7420287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BẢN TÔN CHỈ DỰ ÁN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4438154" y="273697"/>
            <a:ext cx="10487772" cy="9258300"/>
          </a:xfrm>
          <a:custGeom>
            <a:avLst/>
            <a:gdLst/>
            <a:ahLst/>
            <a:cxnLst/>
            <a:rect r="r" b="b" t="t" l="l"/>
            <a:pathLst>
              <a:path h="9258300" w="10487772">
                <a:moveTo>
                  <a:pt x="0" y="0"/>
                </a:moveTo>
                <a:lnTo>
                  <a:pt x="10487773" y="0"/>
                </a:lnTo>
                <a:lnTo>
                  <a:pt x="1048777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40111"/>
            <a:ext cx="2194143" cy="529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20"/>
              </a:lnSpc>
            </a:pPr>
            <a:r>
              <a:rPr lang="en-US" sz="6200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BIỂU ĐỒ PHÂN RÃ CÔNG VIỆC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9414" y="402122"/>
            <a:ext cx="4047483" cy="62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  <a:spcBef>
                <a:spcPct val="0"/>
              </a:spcBef>
            </a:pPr>
            <a:r>
              <a:rPr lang="en-US" b="true" sz="3892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Tree Structure 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2914737" y="451880"/>
            <a:ext cx="13727147" cy="4941773"/>
          </a:xfrm>
          <a:custGeom>
            <a:avLst/>
            <a:gdLst/>
            <a:ahLst/>
            <a:cxnLst/>
            <a:rect r="r" b="b" t="t" l="l"/>
            <a:pathLst>
              <a:path h="4941773" w="13727147">
                <a:moveTo>
                  <a:pt x="0" y="0"/>
                </a:moveTo>
                <a:lnTo>
                  <a:pt x="13727147" y="0"/>
                </a:lnTo>
                <a:lnTo>
                  <a:pt x="13727147" y="4941773"/>
                </a:lnTo>
                <a:lnTo>
                  <a:pt x="0" y="4941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60043" y="5393653"/>
            <a:ext cx="13781841" cy="4138343"/>
          </a:xfrm>
          <a:custGeom>
            <a:avLst/>
            <a:gdLst/>
            <a:ahLst/>
            <a:cxnLst/>
            <a:rect r="r" b="b" t="t" l="l"/>
            <a:pathLst>
              <a:path h="4138343" w="13781841">
                <a:moveTo>
                  <a:pt x="0" y="0"/>
                </a:moveTo>
                <a:lnTo>
                  <a:pt x="13781841" y="0"/>
                </a:lnTo>
                <a:lnTo>
                  <a:pt x="13781841" y="4138344"/>
                </a:lnTo>
                <a:lnTo>
                  <a:pt x="0" y="4138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1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969010"/>
            <a:ext cx="2497310" cy="229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SƠ </a:t>
            </a:r>
          </a:p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ĐỒ </a:t>
            </a:r>
          </a:p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GANTT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531997"/>
            <a:ext cx="16230600" cy="41142"/>
          </a:xfrm>
          <a:prstGeom prst="rect">
            <a:avLst/>
          </a:prstGeom>
          <a:solidFill>
            <a:srgbClr val="1B1B1B"/>
          </a:solid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376948" y="-1437227"/>
            <a:ext cx="8782482" cy="12413401"/>
          </a:xfrm>
          <a:custGeom>
            <a:avLst/>
            <a:gdLst/>
            <a:ahLst/>
            <a:cxnLst/>
            <a:rect r="r" b="b" t="t" l="l"/>
            <a:pathLst>
              <a:path h="12413401" w="8782482">
                <a:moveTo>
                  <a:pt x="0" y="0"/>
                </a:moveTo>
                <a:lnTo>
                  <a:pt x="8782481" y="0"/>
                </a:lnTo>
                <a:lnTo>
                  <a:pt x="8782481" y="12413401"/>
                </a:lnTo>
                <a:lnTo>
                  <a:pt x="0" y="12413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09256" y="9687439"/>
            <a:ext cx="2260316" cy="346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true">
                <a:solidFill>
                  <a:srgbClr val="1B1B1B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9452" y="3314131"/>
            <a:ext cx="2039414" cy="229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SƠ </a:t>
            </a:r>
          </a:p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ĐỒ </a:t>
            </a:r>
          </a:p>
          <a:p>
            <a:pPr algn="ctr">
              <a:lnSpc>
                <a:spcPts val="5750"/>
              </a:lnSpc>
            </a:pPr>
            <a:r>
              <a:rPr lang="en-US" sz="5227" b="true">
                <a:solidFill>
                  <a:srgbClr val="4E65D9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DAG25nfXbs0</dc:identifier>
  <dcterms:modified xsi:type="dcterms:W3CDTF">2011-08-01T06:04:30Z</dcterms:modified>
  <cp:revision>1</cp:revision>
  <dc:title>14AiMy_5HuuHoang_QLDA</dc:title>
</cp:coreProperties>
</file>